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909" r:id="rId4"/>
    <p:sldMasterId id="2147483911" r:id="rId5"/>
    <p:sldMasterId id="2147483918" r:id="rId6"/>
  </p:sldMasterIdLst>
  <p:notesMasterIdLst>
    <p:notesMasterId r:id="rId24"/>
  </p:notesMasterIdLst>
  <p:handoutMasterIdLst>
    <p:handoutMasterId r:id="rId25"/>
  </p:handoutMasterIdLst>
  <p:sldIdLst>
    <p:sldId id="256" r:id="rId7"/>
    <p:sldId id="257" r:id="rId8"/>
    <p:sldId id="274" r:id="rId9"/>
    <p:sldId id="275" r:id="rId10"/>
    <p:sldId id="259" r:id="rId11"/>
    <p:sldId id="276" r:id="rId12"/>
    <p:sldId id="277" r:id="rId13"/>
    <p:sldId id="278" r:id="rId14"/>
    <p:sldId id="279" r:id="rId15"/>
    <p:sldId id="280" r:id="rId16"/>
    <p:sldId id="282" r:id="rId17"/>
    <p:sldId id="283" r:id="rId18"/>
    <p:sldId id="285" r:id="rId19"/>
    <p:sldId id="286" r:id="rId20"/>
    <p:sldId id="288" r:id="rId21"/>
    <p:sldId id="289" r:id="rId22"/>
    <p:sldId id="287" r:id="rId23"/>
  </p:sldIdLst>
  <p:sldSz cx="12192000" cy="6858000"/>
  <p:notesSz cx="6645275" cy="9775825"/>
  <p:embeddedFontLs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</p:embeddedFontLst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30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09EDB8"/>
    <a:srgbClr val="004050"/>
    <a:srgbClr val="F91258"/>
    <a:srgbClr val="7E007C"/>
    <a:srgbClr val="28CFF9"/>
    <a:srgbClr val="F3622C"/>
    <a:srgbClr val="31D3AE"/>
    <a:srgbClr val="F3F3F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4" autoAdjust="0"/>
    <p:restoredTop sz="90188" autoAdjust="0"/>
  </p:normalViewPr>
  <p:slideViewPr>
    <p:cSldViewPr snapToGrid="0" snapToObjects="1" showGuides="1">
      <p:cViewPr varScale="1">
        <p:scale>
          <a:sx n="92" d="100"/>
          <a:sy n="92" d="100"/>
        </p:scale>
        <p:origin x="1716" y="306"/>
      </p:cViewPr>
      <p:guideLst>
        <p:guide pos="3840"/>
        <p:guide orient="horz" pos="37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3" d="100"/>
          <a:sy n="83" d="100"/>
        </p:scale>
        <p:origin x="399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15.xml"/><Relationship Id="rId34" Type="http://schemas.openxmlformats.org/officeDocument/2006/relationships/tags" Target="tags/tag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4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4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4119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1D6B66C6-1E92-0F4E-A300-9D4ED1F0C23F}" type="datetimeFigureOut">
              <a:rPr lang="en-GB" smtClean="0"/>
              <a:pPr/>
              <a:t>09/12/2024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1220788"/>
            <a:ext cx="5867400" cy="3300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4528" y="4704617"/>
            <a:ext cx="5316220" cy="38492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548901C6-1DA1-FB44-ABEE-06A0FEB7738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component is now completely reusable and will simply return the information that was passed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2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component is now completely reusable and will simply return the information that was passed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1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component is now completely reusable and will simply return the information that was passed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301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put at the Top and the content Arranged with CSS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437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put at the Top and the content Arranged with CSS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"https://pedodoctor.com/custom/images/dr-jeffries.jpg“ – Image source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774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how we drag content in with arrays in react and JS. More to come on this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219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DF2BE-8EEC-1AB7-6C8D-EA60E1F12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C7DCD7-558A-5271-1D91-8DAFA6D4B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DE54AA-132A-6FC9-5B9C-24DEB4D75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 </a:t>
            </a:r>
            <a:r>
              <a:rPr lang="en-GB" b="1" dirty="0"/>
              <a:t>type </a:t>
            </a:r>
            <a:r>
              <a:rPr lang="en-GB" b="0" dirty="0"/>
              <a:t>to create a custom type for the props. This enables </a:t>
            </a:r>
            <a:r>
              <a:rPr lang="en-GB" b="0" dirty="0" err="1"/>
              <a:t>intellisense</a:t>
            </a:r>
            <a:r>
              <a:rPr lang="en-GB" b="0" dirty="0"/>
              <a:t> when importing the component and will enforce type checking when setting props on the component.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71034-6E0B-D5E3-0AEE-677486FBE3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232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8627D-10EF-E9DB-C6A7-B00ED3168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0BC00A-A88C-CAEA-F94F-1FE60E3865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C6E8A-F0B8-8293-4672-AC2B50F75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C04AC-BC85-E3F7-939C-6FF6FD09C4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404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CovSlid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799" y="4437788"/>
            <a:ext cx="11160000" cy="7200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5481638"/>
            <a:ext cx="11160000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4327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3952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484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248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54D955D-2481-AE77-A2BC-86226EA85F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14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var(--fontFamilyBase)"/>
              </a:rPr>
              <a:t>qa.com - QA Limited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-apple-system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374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C393D9-3D8C-C0CA-E619-E8A43F365B6C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17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02B99-5EC2-21D7-56FD-AE0CDF787719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1681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02B99-5EC2-21D7-56FD-AE0CDF787719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650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02B99-5EC2-21D7-56FD-AE0CDF787719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1045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02B99-5EC2-21D7-56FD-AE0CDF787719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646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02B99-5EC2-21D7-56FD-AE0CDF787719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608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Blue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793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698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3138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0496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3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3820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0406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0357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076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1742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7568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Orange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3393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3073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1249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7668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5361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1131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9747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563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9315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0233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9452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Purple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3936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9751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523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2288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7952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0236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1251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7679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7086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3384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986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Red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9394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815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5781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7204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7504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2131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2316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3350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85092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2041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895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Green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8486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70442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84576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A_LayoutBlan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087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Yellow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243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4682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0004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image" Target="../media/image16.svg"/><Relationship Id="rId5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theme" Target="../theme/theme3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image" Target="../media/image15.png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65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325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3758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2" pos="325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7">
            <a:lum/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731453-D466-041E-21E6-461B68BA25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514799" y="1094400"/>
            <a:ext cx="11161263" cy="11664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85BD2-F661-DE85-1C63-7FE2479FA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799" y="2664179"/>
            <a:ext cx="11160123" cy="364454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AB163C-3C1B-CE8A-F081-D509E18A5D7B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323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  <p:sldLayoutId id="2147483934" r:id="rId16"/>
    <p:sldLayoutId id="2147483935" r:id="rId17"/>
    <p:sldLayoutId id="2147483936" r:id="rId18"/>
    <p:sldLayoutId id="2147483937" r:id="rId19"/>
    <p:sldLayoutId id="2147483938" r:id="rId20"/>
    <p:sldLayoutId id="2147483939" r:id="rId21"/>
    <p:sldLayoutId id="2147483940" r:id="rId22"/>
    <p:sldLayoutId id="2147483941" r:id="rId23"/>
    <p:sldLayoutId id="2147483942" r:id="rId24"/>
    <p:sldLayoutId id="2147483943" r:id="rId25"/>
    <p:sldLayoutId id="2147483944" r:id="rId26"/>
    <p:sldLayoutId id="2147483945" r:id="rId27"/>
    <p:sldLayoutId id="2147483946" r:id="rId28"/>
    <p:sldLayoutId id="2147483947" r:id="rId29"/>
    <p:sldLayoutId id="2147483948" r:id="rId30"/>
    <p:sldLayoutId id="2147483949" r:id="rId31"/>
    <p:sldLayoutId id="2147483950" r:id="rId32"/>
    <p:sldLayoutId id="2147483951" r:id="rId33"/>
    <p:sldLayoutId id="2147483952" r:id="rId34"/>
    <p:sldLayoutId id="2147483953" r:id="rId35"/>
    <p:sldLayoutId id="2147483954" r:id="rId36"/>
    <p:sldLayoutId id="2147483955" r:id="rId37"/>
    <p:sldLayoutId id="2147483956" r:id="rId38"/>
    <p:sldLayoutId id="2147483957" r:id="rId39"/>
    <p:sldLayoutId id="2147483958" r:id="rId40"/>
    <p:sldLayoutId id="2147483959" r:id="rId41"/>
    <p:sldLayoutId id="2147483960" r:id="rId42"/>
    <p:sldLayoutId id="2147483961" r:id="rId43"/>
    <p:sldLayoutId id="2147483962" r:id="rId44"/>
    <p:sldLayoutId id="2147483963" r:id="rId45"/>
    <p:sldLayoutId id="2147483964" r:id="rId46"/>
    <p:sldLayoutId id="2147483965" r:id="rId47"/>
    <p:sldLayoutId id="2147483966" r:id="rId48"/>
    <p:sldLayoutId id="2147483967" r:id="rId49"/>
    <p:sldLayoutId id="2147483968" r:id="rId50"/>
    <p:sldLayoutId id="2147483969" r:id="rId51"/>
    <p:sldLayoutId id="2147483970" r:id="rId52"/>
    <p:sldLayoutId id="2147483971" r:id="rId53"/>
    <p:sldLayoutId id="2147483972" r:id="rId54"/>
    <p:sldLayoutId id="2147483973" r:id="rId5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2" pos="325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E1E73-148A-42A6-9C16-6E17B4777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890" y="3069000"/>
            <a:ext cx="11160000" cy="7200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4800" b="1" dirty="0"/>
              <a:t>HANDS-ON WITH REACT</a:t>
            </a:r>
            <a:endParaRPr lang="en-US" sz="4800" b="1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89EFBA6-54D1-61DA-5C17-54F7B57CD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6483" y="3466320"/>
            <a:ext cx="1259858" cy="111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786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0C845B-1625-4D7C-B102-40B57E1FEE3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2112" y="1685724"/>
            <a:ext cx="11161263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can now change this content and pass more than one </a:t>
            </a:r>
            <a:r>
              <a:rPr lang="en-GB" b="1" dirty="0"/>
              <a:t>Prop </a:t>
            </a:r>
            <a:r>
              <a:rPr lang="en-GB" dirty="0"/>
              <a:t>to the component call.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821018-76F4-32FA-F4B5-652C77E505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595E0C-F07F-10C6-68C0-BF89AB56B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558" y="2232164"/>
            <a:ext cx="4441817" cy="23009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5B752E5-C800-86D6-7035-67671746F44B}"/>
              </a:ext>
            </a:extLst>
          </p:cNvPr>
          <p:cNvSpPr txBox="1">
            <a:spLocks/>
          </p:cNvSpPr>
          <p:nvPr/>
        </p:nvSpPr>
        <p:spPr>
          <a:xfrm>
            <a:off x="638624" y="965724"/>
            <a:ext cx="11161263" cy="72000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React props</a:t>
            </a:r>
            <a:br>
              <a:rPr lang="en-GB" dirty="0"/>
            </a:b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37D067-59FE-EEB8-5256-E6A20812A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304" y="3429000"/>
            <a:ext cx="5759742" cy="279817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452EFE-5229-EF8B-1AF7-1022E25A3695}"/>
              </a:ext>
            </a:extLst>
          </p:cNvPr>
          <p:cNvCxnSpPr/>
          <p:nvPr/>
        </p:nvCxnSpPr>
        <p:spPr>
          <a:xfrm flipV="1">
            <a:off x="2992582" y="2405724"/>
            <a:ext cx="5559136" cy="2229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DBF41C-823E-89DF-1FDB-2AB4C574D690}"/>
              </a:ext>
            </a:extLst>
          </p:cNvPr>
          <p:cNvCxnSpPr>
            <a:cxnSpLocks/>
          </p:cNvCxnSpPr>
          <p:nvPr/>
        </p:nvCxnSpPr>
        <p:spPr>
          <a:xfrm flipV="1">
            <a:off x="4027250" y="2405724"/>
            <a:ext cx="5065870" cy="2170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AB864F-33C3-DE05-B606-9553C18A1E0C}"/>
              </a:ext>
            </a:extLst>
          </p:cNvPr>
          <p:cNvCxnSpPr>
            <a:cxnSpLocks/>
          </p:cNvCxnSpPr>
          <p:nvPr/>
        </p:nvCxnSpPr>
        <p:spPr>
          <a:xfrm flipV="1">
            <a:off x="5061918" y="2405724"/>
            <a:ext cx="4715927" cy="2170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077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4EC10-ED06-88BD-11B8-674136A7A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 props</a:t>
            </a:r>
            <a:br>
              <a:rPr lang="en-GB" dirty="0"/>
            </a:b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0C845B-1625-4D7C-B102-40B57E1FEE3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5668" y="1473056"/>
            <a:ext cx="11469968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can now change this content and pass more than one </a:t>
            </a:r>
            <a:r>
              <a:rPr lang="en-GB" b="1" dirty="0"/>
              <a:t>Prop </a:t>
            </a:r>
            <a:r>
              <a:rPr lang="en-GB" dirty="0"/>
              <a:t>to the component call.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821018-76F4-32FA-F4B5-652C77E505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AD427E-50AC-4E3A-E025-8CD81061E8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1947" y="1914934"/>
            <a:ext cx="4696283" cy="43740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A77E9F-B214-B656-2B45-B227655B6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99" y="2702876"/>
            <a:ext cx="5759742" cy="279817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DEDA7F-5C45-1826-AF8F-47E2919B578B}"/>
              </a:ext>
            </a:extLst>
          </p:cNvPr>
          <p:cNvCxnSpPr/>
          <p:nvPr/>
        </p:nvCxnSpPr>
        <p:spPr>
          <a:xfrm flipV="1">
            <a:off x="6110652" y="2919845"/>
            <a:ext cx="2929439" cy="10390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7E5958-7ADF-F47E-D729-31B65434524B}"/>
              </a:ext>
            </a:extLst>
          </p:cNvPr>
          <p:cNvCxnSpPr>
            <a:cxnSpLocks/>
          </p:cNvCxnSpPr>
          <p:nvPr/>
        </p:nvCxnSpPr>
        <p:spPr>
          <a:xfrm flipV="1">
            <a:off x="5993891" y="3980998"/>
            <a:ext cx="3046200" cy="130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8A41B6-5F28-6810-53FA-D908624729FC}"/>
              </a:ext>
            </a:extLst>
          </p:cNvPr>
          <p:cNvCxnSpPr>
            <a:cxnSpLocks/>
          </p:cNvCxnSpPr>
          <p:nvPr/>
        </p:nvCxnSpPr>
        <p:spPr>
          <a:xfrm>
            <a:off x="5877130" y="4334270"/>
            <a:ext cx="3162961" cy="823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597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3F2C5-9E00-AB45-51B3-EB1A1684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 props</a:t>
            </a:r>
            <a:br>
              <a:rPr lang="en-GB" dirty="0"/>
            </a:b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0C845B-1625-4D7C-B102-40B57E1FEE3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8959" y="1692000"/>
            <a:ext cx="5719762" cy="32305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Lets add an image and edit some CSS: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821018-76F4-32FA-F4B5-652C77E505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12</a:t>
            </a:fld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ED0669-6669-892D-D65B-D3B75F2AC69B}"/>
              </a:ext>
            </a:extLst>
          </p:cNvPr>
          <p:cNvGrpSpPr/>
          <p:nvPr/>
        </p:nvGrpSpPr>
        <p:grpSpPr>
          <a:xfrm>
            <a:off x="303605" y="2014475"/>
            <a:ext cx="8629201" cy="3406340"/>
            <a:chOff x="3324225" y="2783897"/>
            <a:chExt cx="8867775" cy="34099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C998391-389A-0AA0-FDFD-E280DB42B8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5" y="2783897"/>
              <a:ext cx="8867775" cy="3409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C4179C9-3603-84C1-ECCC-44DCF8C96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2425" y="4391439"/>
              <a:ext cx="2510075" cy="27671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D69A046-BEB2-9B47-CCD6-6A0D8C83A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6225" y="4419291"/>
              <a:ext cx="552527" cy="28579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685620D-6106-B568-68FA-FAACAB58884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536"/>
          <a:stretch/>
        </p:blipFill>
        <p:spPr>
          <a:xfrm>
            <a:off x="9013393" y="3501665"/>
            <a:ext cx="2875002" cy="27418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DAEE45-3AD9-837F-13BF-0F66D34CE6BB}"/>
              </a:ext>
            </a:extLst>
          </p:cNvPr>
          <p:cNvSpPr txBox="1"/>
          <p:nvPr/>
        </p:nvSpPr>
        <p:spPr>
          <a:xfrm>
            <a:off x="8577418" y="2529239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App.css - </a:t>
            </a:r>
          </a:p>
        </p:txBody>
      </p:sp>
    </p:spTree>
    <p:extLst>
      <p:ext uri="{BB962C8B-B14F-4D97-AF65-F5344CB8AC3E}">
        <p14:creationId xmlns:p14="http://schemas.microsoft.com/office/powerpoint/2010/main" val="3996670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D80B3-1C35-2C64-A6ED-182C7D154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 props</a:t>
            </a:r>
            <a:br>
              <a:rPr lang="en-GB" dirty="0"/>
            </a:b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0C845B-1625-4D7C-B102-40B57E1FEE3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9099" y="1569026"/>
            <a:ext cx="5721350" cy="453548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Gives us this: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821018-76F4-32FA-F4B5-652C77E505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13</a:t>
            </a:fld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13F17C-7324-C89B-F833-1DC1D9B2850E}"/>
              </a:ext>
            </a:extLst>
          </p:cNvPr>
          <p:cNvGrpSpPr/>
          <p:nvPr/>
        </p:nvGrpSpPr>
        <p:grpSpPr>
          <a:xfrm>
            <a:off x="2277384" y="2222502"/>
            <a:ext cx="7637231" cy="3663498"/>
            <a:chOff x="2277384" y="2222502"/>
            <a:chExt cx="7637231" cy="366349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8A5C6B7-A95B-42CB-8869-DBB485E3FAE6}"/>
                </a:ext>
              </a:extLst>
            </p:cNvPr>
            <p:cNvGrpSpPr/>
            <p:nvPr/>
          </p:nvGrpSpPr>
          <p:grpSpPr>
            <a:xfrm>
              <a:off x="2277384" y="2222502"/>
              <a:ext cx="7637231" cy="3663498"/>
              <a:chOff x="2172905" y="2222502"/>
              <a:chExt cx="7637231" cy="366349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311E7D8-FF17-6C64-3D2D-D5EF5FD5B7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72905" y="2222502"/>
                <a:ext cx="7637231" cy="366349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B3859FA-F185-5617-E714-4BB5A40CB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42797" y="4284076"/>
                <a:ext cx="2952000" cy="194075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E9AF4E6-DB59-EE6E-BACC-E1C20A8E0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5255" y="5288974"/>
              <a:ext cx="2952000" cy="19407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77069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DAB356C-F18C-9874-AA20-DCB78D7C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 props</a:t>
            </a:r>
            <a:br>
              <a:rPr lang="en-GB" dirty="0"/>
            </a:b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0C845B-1625-4D7C-B102-40B57E1FEE3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25080" y="1572138"/>
            <a:ext cx="8774783" cy="5899150"/>
          </a:xfrm>
        </p:spPr>
        <p:txBody>
          <a:bodyPr/>
          <a:lstStyle/>
          <a:p>
            <a:r>
              <a:rPr lang="en-GB" dirty="0"/>
              <a:t>We can also pass the </a:t>
            </a:r>
            <a:r>
              <a:rPr lang="en-GB" b="1" dirty="0"/>
              <a:t>Props </a:t>
            </a:r>
            <a:r>
              <a:rPr lang="en-GB" dirty="0"/>
              <a:t>in and deconstruct them within the  function itself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821018-76F4-32FA-F4B5-652C77E505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14</a:t>
            </a:fld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EA3EA4-EDA8-0E35-3C3C-241A775BF67A}"/>
              </a:ext>
            </a:extLst>
          </p:cNvPr>
          <p:cNvGrpSpPr/>
          <p:nvPr/>
        </p:nvGrpSpPr>
        <p:grpSpPr>
          <a:xfrm>
            <a:off x="801683" y="2473037"/>
            <a:ext cx="6929153" cy="3873929"/>
            <a:chOff x="1336757" y="1618519"/>
            <a:chExt cx="8306959" cy="523948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F4AFAFD-6257-CD05-FB2F-BC4AA5E3277C}"/>
                </a:ext>
              </a:extLst>
            </p:cNvPr>
            <p:cNvGrpSpPr/>
            <p:nvPr/>
          </p:nvGrpSpPr>
          <p:grpSpPr>
            <a:xfrm>
              <a:off x="1336757" y="1618519"/>
              <a:ext cx="8306959" cy="5239481"/>
              <a:chOff x="3342203" y="1321128"/>
              <a:chExt cx="8306959" cy="523948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1766AD7-87F3-CC47-F5C5-C55793FA5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42203" y="1321128"/>
                <a:ext cx="8306959" cy="5239481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DAD17D2-2047-E7FB-A3BA-0B0B49DFB4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4254" y="3397827"/>
                <a:ext cx="6392167" cy="247685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338B99E-C6E4-0F1E-5A91-2F5C6E181DF3}"/>
                </a:ext>
              </a:extLst>
            </p:cNvPr>
            <p:cNvSpPr/>
            <p:nvPr/>
          </p:nvSpPr>
          <p:spPr>
            <a:xfrm>
              <a:off x="9250975" y="3529013"/>
              <a:ext cx="319052" cy="467591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29543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AFB83-4CB5-938B-FAEE-5C5929927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BD043-99DD-5690-D56B-4AEE5DC79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 props – type checking</a:t>
            </a:r>
            <a:br>
              <a:rPr lang="en-GB" dirty="0"/>
            </a:b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ECD76B-338C-51D8-9ABD-E19CF5A87F0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02607" y="1692000"/>
            <a:ext cx="9871356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can use TypeScript to enforce type checking on props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1724A4-924E-0601-BCD5-20B8130CE3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54B2A-AAD6-C581-F212-62D909EC9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877" y="2184055"/>
            <a:ext cx="2766120" cy="416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30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318A3-B6BF-247D-9C3B-9F523A948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690EBB-67AF-8358-D1BD-FCB727BDFDA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4799" y="1689658"/>
            <a:ext cx="10790510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also use </a:t>
            </a:r>
            <a:r>
              <a:rPr lang="en-GB" dirty="0" err="1"/>
              <a:t>destructuring</a:t>
            </a:r>
            <a:r>
              <a:rPr lang="en-GB" dirty="0"/>
              <a:t> to save on code.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BC5B2C-2231-986A-5156-3E05B95CBB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CF36C3-FD72-073B-BE94-F18C5C54C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561" y="2409658"/>
            <a:ext cx="4377276" cy="35800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DFFA46-2927-D47C-72F3-BEFE776BD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</p:spPr>
        <p:txBody>
          <a:bodyPr/>
          <a:lstStyle/>
          <a:p>
            <a:r>
              <a:rPr lang="en-GB" dirty="0"/>
              <a:t>React props – type checking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9377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BD7CE-59DB-737D-84B2-12808407AF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Working with Props in react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C92925-F1CD-B8C8-C0B5-763808D6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QuickLab</a:t>
            </a:r>
            <a:r>
              <a:rPr lang="en-GB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780995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9ECA-533C-B22C-A22F-F663D26A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 Overview</a:t>
            </a:r>
            <a:br>
              <a:rPr lang="en-GB" dirty="0"/>
            </a:b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B9718-696A-BA87-10FB-0024F999A32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81277" y="1875703"/>
            <a:ext cx="10649959" cy="6089650"/>
          </a:xfrm>
        </p:spPr>
        <p:txBody>
          <a:bodyPr/>
          <a:lstStyle/>
          <a:p>
            <a:pPr marL="0" indent="0">
              <a:buNone/>
            </a:pPr>
            <a:r>
              <a:rPr lang="en-GB" sz="2800" b="1" dirty="0"/>
              <a:t>What is React?</a:t>
            </a:r>
          </a:p>
          <a:p>
            <a:pPr marL="0" indent="0">
              <a:buNone/>
            </a:pPr>
            <a:r>
              <a:rPr lang="en-GB" b="1" dirty="0"/>
              <a:t>A JavaScript library</a:t>
            </a:r>
            <a:r>
              <a:rPr lang="en-GB" dirty="0"/>
              <a:t> that allows you to build user interfaces (UIs) out of a hierarchy of “components”.</a:t>
            </a:r>
          </a:p>
          <a:p>
            <a:pPr marL="0" indent="0">
              <a:buNone/>
            </a:pPr>
            <a:r>
              <a:rPr lang="en-GB" b="1" dirty="0"/>
              <a:t>Widely used </a:t>
            </a:r>
            <a:r>
              <a:rPr lang="en-GB" dirty="0"/>
              <a:t>-</a:t>
            </a:r>
            <a:r>
              <a:rPr lang="en-GB" b="1" dirty="0"/>
              <a:t> </a:t>
            </a:r>
            <a:r>
              <a:rPr lang="en-GB" dirty="0"/>
              <a:t>Facebook, Instagram, Reddit, Twitter, Netflix, Airbnb, BBC, and many more use React for their user interfaces.</a:t>
            </a:r>
          </a:p>
          <a:p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5AE873-855F-7062-E1D6-4FAB1A062C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3669" y="4228907"/>
            <a:ext cx="5119585" cy="2245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8662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9E660-4EE6-971E-5E82-8964110B5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 Overview</a:t>
            </a:r>
            <a:br>
              <a:rPr lang="en-GB" dirty="0"/>
            </a:b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B9718-696A-BA87-10FB-0024F999A32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3172" y="1584758"/>
            <a:ext cx="11019110" cy="4390015"/>
          </a:xfrm>
        </p:spPr>
        <p:txBody>
          <a:bodyPr/>
          <a:lstStyle/>
          <a:p>
            <a:pPr marL="0" indent="0">
              <a:buNone/>
            </a:pPr>
            <a:r>
              <a:rPr lang="en-GB" sz="2800" b="1" dirty="0"/>
              <a:t>Why React?</a:t>
            </a:r>
          </a:p>
          <a:p>
            <a:pPr marL="0" indent="0">
              <a:buNone/>
            </a:pPr>
            <a:endParaRPr lang="en-GB" sz="2800" b="1" dirty="0"/>
          </a:p>
          <a:p>
            <a:pPr marL="0" indent="0">
              <a:buNone/>
            </a:pPr>
            <a:r>
              <a:rPr lang="en-GB" sz="2000" dirty="0"/>
              <a:t>It’s </a:t>
            </a:r>
            <a:r>
              <a:rPr lang="en-GB" sz="2000" b="1" dirty="0"/>
              <a:t>approachable</a:t>
            </a:r>
            <a:r>
              <a:rPr lang="en-GB" sz="2000" dirty="0"/>
              <a:t>.</a:t>
            </a:r>
            <a:r>
              <a:rPr lang="en-GB" sz="2000" b="1" dirty="0"/>
              <a:t> </a:t>
            </a:r>
            <a:r>
              <a:rPr lang="en-GB" sz="2000" dirty="0"/>
              <a:t>Anyone with an understanding of JavaScript and HTML can pick up React.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It’s </a:t>
            </a:r>
            <a:r>
              <a:rPr lang="en-GB" sz="2000" b="1" dirty="0"/>
              <a:t>composable</a:t>
            </a:r>
            <a:r>
              <a:rPr lang="en-GB" sz="2000" dirty="0"/>
              <a:t>. Building your UI with reusable components makes your code simpler, more logical, easier to read, and less repetitive.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Creating </a:t>
            </a:r>
            <a:r>
              <a:rPr lang="en-GB" sz="2000" b="1" dirty="0"/>
              <a:t>dynamic, interactive applications </a:t>
            </a:r>
            <a:r>
              <a:rPr lang="en-GB" sz="2000" dirty="0"/>
              <a:t>becomes much easier thanks to React features like state.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Its</a:t>
            </a:r>
            <a:r>
              <a:rPr lang="en-GB" sz="2000" b="1" dirty="0"/>
              <a:t> rich ecosystem </a:t>
            </a:r>
            <a:r>
              <a:rPr lang="en-GB" sz="2000" dirty="0"/>
              <a:t>of community-created tools helps to make your life easier.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52850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44A60A-F22B-53F9-4B79-70B439B4F9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F83BE7-DC08-BA59-31F6-AEE4B0ED8F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5819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7A04C-9485-5C6A-9488-A2D0AA769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 props</a:t>
            </a:r>
            <a:br>
              <a:rPr lang="en-GB" dirty="0"/>
            </a:b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0C845B-1625-4D7C-B102-40B57E1FEE3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3563" y="1743955"/>
            <a:ext cx="10316577" cy="382718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Props </a:t>
            </a:r>
            <a:r>
              <a:rPr lang="en-GB" dirty="0"/>
              <a:t>are </a:t>
            </a:r>
            <a:r>
              <a:rPr lang="en-GB" dirty="0" err="1"/>
              <a:t>React’s</a:t>
            </a:r>
            <a:r>
              <a:rPr lang="en-GB" dirty="0"/>
              <a:t> way of passing information to a component.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Like how an &lt;</a:t>
            </a:r>
            <a:r>
              <a:rPr lang="en-GB" dirty="0" err="1"/>
              <a:t>img</a:t>
            </a:r>
            <a:r>
              <a:rPr lang="en-GB" dirty="0"/>
              <a:t>&gt; tag in HTML can accept attributes like “</a:t>
            </a:r>
            <a:r>
              <a:rPr lang="en-GB" dirty="0" err="1"/>
              <a:t>src</a:t>
            </a:r>
            <a:r>
              <a:rPr lang="en-GB" dirty="0"/>
              <a:t>” and “width”, React components can accept data in the form of props.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Props are incredibly useful for creating </a:t>
            </a:r>
            <a:r>
              <a:rPr lang="en-GB" b="1" dirty="0"/>
              <a:t>reusable components</a:t>
            </a:r>
            <a:r>
              <a:rPr lang="en-GB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821018-76F4-32FA-F4B5-652C77E505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8139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A1BB-ECAA-5ABF-5A8E-447D494E5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 props</a:t>
            </a:r>
            <a:br>
              <a:rPr lang="en-GB" dirty="0"/>
            </a:b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0C845B-1625-4D7C-B102-40B57E1FEE3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66062" y="1712781"/>
            <a:ext cx="10202277" cy="332842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 can create a component which can be reused time and time again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821018-76F4-32FA-F4B5-652C77E505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E2E8D1-B621-6DD5-96D7-7559575D5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753" y="2424360"/>
            <a:ext cx="4610743" cy="1905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C30D9F-CFDC-F501-69D7-D28CFD5EAAC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8048" y="2880925"/>
            <a:ext cx="3457370" cy="30050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617F07-0578-8521-589F-1F661E8A57E6}"/>
              </a:ext>
            </a:extLst>
          </p:cNvPr>
          <p:cNvCxnSpPr>
            <a:cxnSpLocks/>
          </p:cNvCxnSpPr>
          <p:nvPr/>
        </p:nvCxnSpPr>
        <p:spPr>
          <a:xfrm>
            <a:off x="3927764" y="2599425"/>
            <a:ext cx="3605645" cy="1706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0AFE9E-65DD-5FF0-163E-8664F1324A97}"/>
              </a:ext>
            </a:extLst>
          </p:cNvPr>
          <p:cNvCxnSpPr/>
          <p:nvPr/>
        </p:nvCxnSpPr>
        <p:spPr>
          <a:xfrm>
            <a:off x="3927764" y="2599425"/>
            <a:ext cx="3605645" cy="18790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592E43-761C-1068-FB79-B7AA921F5B55}"/>
              </a:ext>
            </a:extLst>
          </p:cNvPr>
          <p:cNvCxnSpPr/>
          <p:nvPr/>
        </p:nvCxnSpPr>
        <p:spPr>
          <a:xfrm>
            <a:off x="3927764" y="2599425"/>
            <a:ext cx="3605645" cy="2097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837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79A26-2113-7FB8-CE26-45764595F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 props</a:t>
            </a:r>
            <a:br>
              <a:rPr lang="en-GB" dirty="0"/>
            </a:b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0C845B-1625-4D7C-B102-40B57E1FEE3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6065" y="1600199"/>
            <a:ext cx="5719762" cy="59228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This creates a predictable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821018-76F4-32FA-F4B5-652C77E505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2BCF63-48D4-CB64-7497-D7DE46813B0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231" y="2463357"/>
            <a:ext cx="6558955" cy="220216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0569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0C845B-1625-4D7C-B102-40B57E1FEE3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48755" y="1831556"/>
            <a:ext cx="10879707" cy="5899150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Props </a:t>
            </a:r>
            <a:r>
              <a:rPr lang="en-GB" dirty="0"/>
              <a:t> allow us to pass data to a child component and then have it used and re rendered based on the content we have given it.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For example, I can add a parameter to the function and then use it in the return, just like JS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now requires information to be passed with the call. It will be deconstructed like a 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821018-76F4-32FA-F4B5-652C77E505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FA64BA-33D7-B064-4DF2-121BA1984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869" y="4062125"/>
            <a:ext cx="5934903" cy="207674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72EFEBE-7C89-ECB5-A290-AFE285D5F814}"/>
              </a:ext>
            </a:extLst>
          </p:cNvPr>
          <p:cNvSpPr txBox="1">
            <a:spLocks/>
          </p:cNvSpPr>
          <p:nvPr/>
        </p:nvSpPr>
        <p:spPr>
          <a:xfrm>
            <a:off x="667199" y="1124400"/>
            <a:ext cx="11161263" cy="72000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React props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4304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0C845B-1625-4D7C-B102-40B57E1FEE3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4356" y="1546186"/>
            <a:ext cx="10067579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Adding this as Props to the call allow it to be returned and rendered in the App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821018-76F4-32FA-F4B5-652C77E505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84A46-1546-89DA-F387-197E8E2ECA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2456" y="2077769"/>
            <a:ext cx="2714579" cy="2267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0D7A07-0FF5-5C33-8361-FEB2964AE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82" y="3887634"/>
            <a:ext cx="7735380" cy="239110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DFAB741-5DB8-BE21-5463-4F74B542846F}"/>
              </a:ext>
            </a:extLst>
          </p:cNvPr>
          <p:cNvSpPr txBox="1">
            <a:spLocks/>
          </p:cNvSpPr>
          <p:nvPr/>
        </p:nvSpPr>
        <p:spPr>
          <a:xfrm>
            <a:off x="524806" y="818248"/>
            <a:ext cx="11161263" cy="72000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React props</a:t>
            </a:r>
            <a:br>
              <a:rPr lang="en-GB" dirty="0"/>
            </a:b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07867E-F685-556F-734E-BB5ABDD54027}"/>
              </a:ext>
            </a:extLst>
          </p:cNvPr>
          <p:cNvCxnSpPr>
            <a:cxnSpLocks/>
          </p:cNvCxnSpPr>
          <p:nvPr/>
        </p:nvCxnSpPr>
        <p:spPr>
          <a:xfrm flipH="1">
            <a:off x="6431973" y="3158053"/>
            <a:ext cx="2523364" cy="1337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13102F-03AF-C020-CBF1-F7A6EDB10E08}"/>
              </a:ext>
            </a:extLst>
          </p:cNvPr>
          <p:cNvCxnSpPr>
            <a:cxnSpLocks/>
          </p:cNvCxnSpPr>
          <p:nvPr/>
        </p:nvCxnSpPr>
        <p:spPr>
          <a:xfrm flipH="1">
            <a:off x="6577445" y="3310453"/>
            <a:ext cx="2377892" cy="1841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6010EF9-5303-F4D1-C020-A21F670D6163}"/>
              </a:ext>
            </a:extLst>
          </p:cNvPr>
          <p:cNvCxnSpPr>
            <a:cxnSpLocks/>
          </p:cNvCxnSpPr>
          <p:nvPr/>
        </p:nvCxnSpPr>
        <p:spPr>
          <a:xfrm flipH="1">
            <a:off x="6577445" y="3494997"/>
            <a:ext cx="2377892" cy="2233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397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1_QA_CovSlid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2.xml><?xml version="1.0" encoding="utf-8"?>
<a:theme xmlns:a="http://schemas.openxmlformats.org/drawingml/2006/main" name="2_QA_Div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3.xml><?xml version="1.0" encoding="utf-8"?>
<a:theme xmlns:a="http://schemas.openxmlformats.org/drawingml/2006/main" name="3_QA_Cont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3D98DD7F7D1B4CA343FFC9BA0D08F2" ma:contentTypeVersion="14" ma:contentTypeDescription="Create a new document." ma:contentTypeScope="" ma:versionID="f5b787ffde9de8eed7b2a76560910c0f">
  <xsd:schema xmlns:xsd="http://www.w3.org/2001/XMLSchema" xmlns:xs="http://www.w3.org/2001/XMLSchema" xmlns:p="http://schemas.microsoft.com/office/2006/metadata/properties" xmlns:ns2="913fe58e-060a-4373-b11d-b366e3be4652" xmlns:ns3="d9d04ef3-bcb7-4ae4-a62d-289c704a8497" targetNamespace="http://schemas.microsoft.com/office/2006/metadata/properties" ma:root="true" ma:fieldsID="53a1b84068abfc2e8b13ed24d677af21" ns2:_="" ns3:_="">
    <xsd:import namespace="913fe58e-060a-4373-b11d-b366e3be4652"/>
    <xsd:import namespace="d9d04ef3-bcb7-4ae4-a62d-289c704a84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3fe58e-060a-4373-b11d-b366e3be46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d04ef3-bcb7-4ae4-a62d-289c704a849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0418cb5f-0ed4-4140-b688-db7f9630287e}" ma:internalName="TaxCatchAll" ma:showField="CatchAllData" ma:web="d9d04ef3-bcb7-4ae4-a62d-289c704a849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9d04ef3-bcb7-4ae4-a62d-289c704a8497" xsi:nil="true"/>
    <lcf76f155ced4ddcb4097134ff3c332f xmlns="913fe58e-060a-4373-b11d-b366e3be465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41E2051-965C-491F-B934-C6F643CD68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3fe58e-060a-4373-b11d-b366e3be4652"/>
    <ds:schemaRef ds:uri="d9d04ef3-bcb7-4ae4-a62d-289c704a84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B3E867-B45B-49B9-9F16-ACF80FBBDA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393610-D53F-4A84-8D42-34EBCB008255}">
  <ds:schemaRefs>
    <ds:schemaRef ds:uri="http://schemas.microsoft.com/office/2006/metadata/properties"/>
    <ds:schemaRef ds:uri="http://purl.org/dc/terms/"/>
    <ds:schemaRef ds:uri="bd9f7b81-fce9-4f5e-8ca2-b74234fba64d"/>
    <ds:schemaRef ds:uri="201905e2-e348-4925-9bf9-859ff66d3731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elements/1.1/"/>
    <ds:schemaRef ds:uri="d9d04ef3-bcb7-4ae4-a62d-289c704a8497"/>
    <ds:schemaRef ds:uri="913fe58e-060a-4373-b11d-b366e3be465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11265</TotalTime>
  <Words>580</Words>
  <Application>Microsoft Office PowerPoint</Application>
  <PresentationFormat>Widescreen</PresentationFormat>
  <Paragraphs>88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Consolas</vt:lpstr>
      <vt:lpstr>Figtree ExtraBold</vt:lpstr>
      <vt:lpstr>Arial</vt:lpstr>
      <vt:lpstr>Calibri</vt:lpstr>
      <vt:lpstr>-apple-system</vt:lpstr>
      <vt:lpstr>var(--fontFamilyBase)</vt:lpstr>
      <vt:lpstr>Figtree</vt:lpstr>
      <vt:lpstr>Montserrat</vt:lpstr>
      <vt:lpstr>1_QA_CovSlide</vt:lpstr>
      <vt:lpstr>2_QA_DivSlides</vt:lpstr>
      <vt:lpstr>3_QA_ContSlides</vt:lpstr>
      <vt:lpstr>HANDS-ON WITH REACT</vt:lpstr>
      <vt:lpstr>React Overview </vt:lpstr>
      <vt:lpstr>React Overview </vt:lpstr>
      <vt:lpstr>Props</vt:lpstr>
      <vt:lpstr>React props </vt:lpstr>
      <vt:lpstr>React props </vt:lpstr>
      <vt:lpstr>React props </vt:lpstr>
      <vt:lpstr>PowerPoint Presentation</vt:lpstr>
      <vt:lpstr>PowerPoint Presentation</vt:lpstr>
      <vt:lpstr>PowerPoint Presentation</vt:lpstr>
      <vt:lpstr>React props </vt:lpstr>
      <vt:lpstr>React props </vt:lpstr>
      <vt:lpstr>React props </vt:lpstr>
      <vt:lpstr>React props </vt:lpstr>
      <vt:lpstr>React props – type checking </vt:lpstr>
      <vt:lpstr>React props – type checking </vt:lpstr>
      <vt:lpstr>QuickLab 3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Liam Robertson</dc:creator>
  <cp:keywords/>
  <dc:description/>
  <cp:lastModifiedBy>Smith, Andy</cp:lastModifiedBy>
  <cp:revision>155</cp:revision>
  <cp:lastPrinted>2019-07-03T09:46:41Z</cp:lastPrinted>
  <dcterms:created xsi:type="dcterms:W3CDTF">2019-09-05T08:17:12Z</dcterms:created>
  <dcterms:modified xsi:type="dcterms:W3CDTF">2024-12-09T10:02:04Z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0x010100273D98DD7F7D1B4CA343FFC9BA0D08F2</vt:lpwstr>
  </property>
  <property fmtid="{D5CDD505-2E9C-101B-9397-08002B2CF9AE}" pid="3" name="BookType">
    <vt:lpwstr>4</vt:lpwstr>
  </property>
</Properties>
</file>